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32.jpeg" ContentType="image/jpeg"/>
  <Override PartName="/ppt/media/image29.jpeg" ContentType="image/jpeg"/>
  <Override PartName="/ppt/media/image28.jpeg" ContentType="image/jpeg"/>
  <Override PartName="/ppt/media/image27.jpeg" ContentType="image/jpeg"/>
  <Override PartName="/ppt/media/image25.jpeg" ContentType="image/jpeg"/>
  <Override PartName="/ppt/media/image22.jpeg" ContentType="image/jpe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17.jpeg" ContentType="image/jpeg"/>
  <Override PartName="/ppt/media/image14.jpeg" ContentType="image/jpeg"/>
  <Override PartName="/ppt/media/image15.jpeg" ContentType="image/jpeg"/>
  <Override PartName="/ppt/media/image34.png" ContentType="image/png"/>
  <Override PartName="/ppt/media/image33.png" ContentType="image/png"/>
  <Override PartName="/ppt/media/image31.png" ContentType="image/png"/>
  <Override PartName="/ppt/media/image30.png" ContentType="image/png"/>
  <Override PartName="/ppt/media/image26.png" ContentType="image/png"/>
  <Override PartName="/ppt/media/image24.png" ContentType="image/png"/>
  <Override PartName="/ppt/media/image23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6.png" ContentType="image/png"/>
  <Override PartName="/ppt/media/image9.jpeg" ContentType="image/jpeg"/>
  <Override PartName="/ppt/media/image12.png" ContentType="image/png"/>
  <Override PartName="/ppt/media/image10.png" ContentType="image/png"/>
  <Override PartName="/ppt/media/image11.png" ContentType="image/png"/>
  <Override PartName="/ppt/media/image13.png" ContentType="image/pn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4269"/>
                </a:solidFill>
                <a:latin typeface="Arial"/>
              </a:rPr>
              <a:t>Click to move the slide</a:t>
            </a:r>
            <a:endParaRPr b="0" lang="en-US" sz="1800" spc="-1" strike="noStrike">
              <a:solidFill>
                <a:srgbClr val="004269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Times New Roman"/>
              </a:rPr>
              <a:t> 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GB" sz="1400" spc="-1" strike="noStrike">
                <a:latin typeface="Times New Roman"/>
              </a:rPr>
              <a:t> 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GB" sz="1400" spc="-1" strike="noStrike">
                <a:latin typeface="Times New Roman"/>
              </a:rPr>
              <a:t> 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C12379A-79A4-4142-A167-791FA47E2F99}" type="slidenum">
              <a:rPr b="0" lang="en-GB" sz="1400" spc="-1" strike="noStrike">
                <a:latin typeface="Times New Roman"/>
              </a:rPr>
              <a:t>1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2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FCFAB9F-3F52-4BDC-9D6C-DC81C84244F1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35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3214267-1743-406A-A8C8-EEDE12ADCD58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  <p:sp>
        <p:nvSpPr>
          <p:cNvPr id="35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1F2DAAE-373D-4160-893D-569251F60D64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  <p:sp>
        <p:nvSpPr>
          <p:cNvPr id="3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CF192B1-3650-4011-91BE-B602100AC54D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6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D32811E-D3D7-4108-8030-D3034491D281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6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DFD4FF5-36FB-48A0-891E-E937E64C9801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6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B7D5B89-EC9B-45CF-AD62-E62840C4F5C0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6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ACFDA38-1104-4BB8-A40F-8C593B5364E2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1DB2629-A48F-4154-92BF-C0F56C4F88C9}" type="slidenum">
              <a:rPr b="0" lang="en-GB" sz="1200" spc="-1" strike="noStrike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  <p:sp>
        <p:nvSpPr>
          <p:cNvPr id="33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DDF62A8-9319-4AD5-8555-5CAA73247400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  <p:sp>
        <p:nvSpPr>
          <p:cNvPr id="33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A3C8277-4234-4659-BC1C-ACB4F702BE0B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3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7E3E0B2-B70A-48DB-A339-3B4E3083D94E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  <p:sp>
        <p:nvSpPr>
          <p:cNvPr id="3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C1BC681-15DA-4D80-B7C3-692D9540493F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34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9D11CF6-4EDD-4D80-8889-08B30F839727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34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4386600-CE42-4B1F-A9C9-6D88B32E55E0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ldImg"/>
          </p:nvPr>
        </p:nvSpPr>
        <p:spPr>
          <a:xfrm>
            <a:off x="1608120" y="1069920"/>
            <a:ext cx="3855600" cy="2890440"/>
          </a:xfrm>
          <a:prstGeom prst="rect">
            <a:avLst/>
          </a:prstGeom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707400" y="4121280"/>
            <a:ext cx="5657760" cy="431136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  <p:sp>
        <p:nvSpPr>
          <p:cNvPr id="349" name="TextShape 3"/>
          <p:cNvSpPr txBox="1"/>
          <p:nvPr/>
        </p:nvSpPr>
        <p:spPr>
          <a:xfrm>
            <a:off x="4006080" y="8133840"/>
            <a:ext cx="3064320" cy="4291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01AD1B0-6876-42F4-B331-1030CBB8CD3C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Calibri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76320" y="76320"/>
            <a:ext cx="8991360" cy="12585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11" descr=""/>
          <p:cNvPicPr/>
          <p:nvPr/>
        </p:nvPicPr>
        <p:blipFill>
          <a:blip r:embed="rId2"/>
          <a:stretch/>
        </p:blipFill>
        <p:spPr>
          <a:xfrm>
            <a:off x="6512040" y="441360"/>
            <a:ext cx="2274480" cy="64728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201600" y="1600200"/>
            <a:ext cx="8713800" cy="360"/>
          </a:xfrm>
          <a:prstGeom prst="line">
            <a:avLst/>
          </a:prstGeom>
          <a:ln w="93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3"/>
          <p:cNvSpPr/>
          <p:nvPr/>
        </p:nvSpPr>
        <p:spPr>
          <a:xfrm>
            <a:off x="76320" y="76320"/>
            <a:ext cx="8991360" cy="670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" name="Picture 11" descr=""/>
          <p:cNvPicPr/>
          <p:nvPr/>
        </p:nvPicPr>
        <p:blipFill>
          <a:blip r:embed="rId3"/>
          <a:stretch/>
        </p:blipFill>
        <p:spPr>
          <a:xfrm>
            <a:off x="6512040" y="441360"/>
            <a:ext cx="2274480" cy="647280"/>
          </a:xfrm>
          <a:prstGeom prst="rect">
            <a:avLst/>
          </a:prstGeom>
          <a:ln>
            <a:noFill/>
          </a:ln>
        </p:spPr>
      </p:pic>
      <p:sp>
        <p:nvSpPr>
          <p:cNvPr id="5" name="Line 4"/>
          <p:cNvSpPr/>
          <p:nvPr/>
        </p:nvSpPr>
        <p:spPr>
          <a:xfrm>
            <a:off x="201600" y="1341360"/>
            <a:ext cx="8713800" cy="360"/>
          </a:xfrm>
          <a:prstGeom prst="line">
            <a:avLst/>
          </a:prstGeom>
          <a:ln w="93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5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School of something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ffffff"/>
                </a:solidFill>
                <a:latin typeface="Arial"/>
              </a:rPr>
              <a:t>FACULTY OF OTHER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349200" y="2565360"/>
            <a:ext cx="7772040" cy="11451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US" sz="3600" spc="-1" strike="noStrike">
              <a:solidFill>
                <a:srgbClr val="004269"/>
              </a:solidFill>
              <a:latin typeface="Arial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/>
          </p:nvPr>
        </p:nvSpPr>
        <p:spPr>
          <a:xfrm>
            <a:off x="457200" y="6927840"/>
            <a:ext cx="2133360" cy="475920"/>
          </a:xfrm>
          <a:prstGeom prst="rect">
            <a:avLst/>
          </a:prstGeom>
        </p:spPr>
        <p:txBody>
          <a:bodyPr/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/>
          </p:nvPr>
        </p:nvSpPr>
        <p:spPr>
          <a:xfrm>
            <a:off x="3124080" y="6927840"/>
            <a:ext cx="2895120" cy="475920"/>
          </a:xfrm>
          <a:prstGeom prst="rect">
            <a:avLst/>
          </a:prstGeom>
        </p:spPr>
        <p:txBody>
          <a:bodyPr/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10" name="PlaceHolder 9"/>
          <p:cNvSpPr>
            <a:spLocks noGrp="1"/>
          </p:cNvSpPr>
          <p:nvPr>
            <p:ph type="sldNum"/>
          </p:nvPr>
        </p:nvSpPr>
        <p:spPr>
          <a:xfrm>
            <a:off x="6553080" y="692784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64E7E2D8-F7B9-4224-8A85-61D6A7F33A93}" type="slidenum">
              <a:rPr b="0" lang="en-GB" sz="1400" spc="-1" strike="noStrike">
                <a:solidFill>
                  <a:srgbClr val="004269"/>
                </a:solidFill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4269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4269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4269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4269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4269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4269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4269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4269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4269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4269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4269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4269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4269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4269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55680" y="422280"/>
            <a:ext cx="4876560" cy="738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55680" y="1665360"/>
            <a:ext cx="4138200" cy="4349520"/>
          </a:xfrm>
          <a:prstGeom prst="rect">
            <a:avLst/>
          </a:prstGeom>
        </p:spPr>
        <p:txBody>
          <a:bodyPr/>
          <a:p>
            <a:pPr marL="34272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46520" y="1665360"/>
            <a:ext cx="4138200" cy="2098440"/>
          </a:xfrm>
          <a:prstGeom prst="rect">
            <a:avLst/>
          </a:prstGeom>
        </p:spPr>
        <p:txBody>
          <a:bodyPr/>
          <a:p>
            <a:pPr marL="34272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46520" y="3916440"/>
            <a:ext cx="4138200" cy="2098440"/>
          </a:xfrm>
          <a:prstGeom prst="rect">
            <a:avLst/>
          </a:prstGeom>
        </p:spPr>
        <p:txBody>
          <a:bodyPr/>
          <a:p>
            <a:pPr marL="34272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91EB20A-EEEB-4AA7-AC0F-6678A31D17F7}" type="slidenum">
              <a:rPr b="0" lang="en-GB" sz="1200" spc="-1" strike="noStrike">
                <a:solidFill>
                  <a:srgbClr val="000005"/>
                </a:solidFill>
                <a:latin typeface="Calibri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272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503F07A-645C-462B-8315-B16AA4EBA7D4}" type="datetime">
              <a:rPr b="0" lang="en-GB" sz="1200" spc="-1" strike="noStrike">
                <a:solidFill>
                  <a:srgbClr val="8b8b8b"/>
                </a:solidFill>
                <a:latin typeface="Calibri"/>
              </a:rPr>
              <a:t>14/09/20</a:t>
            </a:fld>
            <a:endParaRPr b="0" lang="en-GB" sz="1200" spc="-1" strike="noStrike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573A2EB-F4F4-4083-8C45-325C564F3E0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GB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body"/>
          </p:nvPr>
        </p:nvSpPr>
        <p:spPr>
          <a:xfrm>
            <a:off x="339840" y="1762200"/>
            <a:ext cx="3971520" cy="4682880"/>
          </a:xfrm>
          <a:prstGeom prst="rect">
            <a:avLst/>
          </a:prstGeom>
        </p:spPr>
        <p:txBody>
          <a:bodyPr/>
          <a:p>
            <a:pPr marL="2858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PLEASE DO NOT CHANGE THE SIZE OF THIS TEXT BOX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Headings should be in Arial, size 24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The rest of your text should be Ariel, size 16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Bullet points should be used as below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Bullet 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Bullet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Bullet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600440" y="1762200"/>
            <a:ext cx="4132080" cy="47019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03200" y="503280"/>
            <a:ext cx="5819400" cy="827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School of Something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FACULTY OF OTHER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hyperlink" Target="https://www.luu.org.uk/clubs-and-societies/welfare/" TargetMode="External"/><Relationship Id="rId3" Type="http://schemas.openxmlformats.org/officeDocument/2006/relationships/hyperlink" Target="https://www.luu.org.uk/clubs-and-societies/welfare/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jpeg"/><Relationship Id="rId9" Type="http://schemas.openxmlformats.org/officeDocument/2006/relationships/slideLayout" Target="../slideLayouts/slideLayout25.xml"/><Relationship Id="rId10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hyperlink" Target="https://www.luu.org.uk/student-help-support/hate-crime-reporting-project/" TargetMode="External"/><Relationship Id="rId4" Type="http://schemas.openxmlformats.org/officeDocument/2006/relationships/hyperlink" Target="https://xforms.leeds.ac.uk/forms/form/1060/en/online_reporting_form" TargetMode="External"/><Relationship Id="rId5" Type="http://schemas.openxmlformats.org/officeDocument/2006/relationships/hyperlink" Target="https://www.luu.org.uk/student-help-support" TargetMode="External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slideLayout" Target="../slideLayouts/slideLayout25.xml"/><Relationship Id="rId9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mailto:security@leeds.ac.uk" TargetMode="External"/><Relationship Id="rId2" Type="http://schemas.openxmlformats.org/officeDocument/2006/relationships/hyperlink" Target="https://www.police.uk/contact/" TargetMode="External"/><Relationship Id="rId3" Type="http://schemas.openxmlformats.org/officeDocument/2006/relationships/hyperlink" Target="http://www.leedsth.nhs.uk/a-z-of-services/emergency-medicine/" TargetMode="External"/><Relationship Id="rId4" Type="http://schemas.openxmlformats.org/officeDocument/2006/relationships/hyperlink" Target="https://students.leeds.ac.uk/supportandwellbeing" TargetMode="External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hyperlink" Target="https://library.leeds.ac.uk/info/1401/academic_skills" TargetMode="External"/><Relationship Id="rId3" Type="http://schemas.openxmlformats.org/officeDocument/2006/relationships/hyperlink" Target="http://students.leeds.ac.uk/info/100001/counselling_and_wellbeing" TargetMode="External"/><Relationship Id="rId4" Type="http://schemas.openxmlformats.org/officeDocument/2006/relationships/hyperlink" Target="http://unichaplaincy.org.uk/" TargetMode="External"/><Relationship Id="rId5" Type="http://schemas.openxmlformats.org/officeDocument/2006/relationships/hyperlink" Target="https://leeds.nightline.ac.uk/" TargetMode="External"/><Relationship Id="rId6" Type="http://schemas.openxmlformats.org/officeDocument/2006/relationships/hyperlink" Target="https://www.luu.org.uk/" TargetMode="External"/><Relationship Id="rId7" Type="http://schemas.openxmlformats.org/officeDocument/2006/relationships/hyperlink" Target="https://togetherall.com/en-gb/" TargetMode="External"/><Relationship Id="rId8" Type="http://schemas.openxmlformats.org/officeDocument/2006/relationships/hyperlink" Target="https://sport.leeds.ac.uk/" TargetMode="External"/><Relationship Id="rId9" Type="http://schemas.openxmlformats.org/officeDocument/2006/relationships/hyperlink" Target="http://students.leeds.ac.uk/disabledstudents" TargetMode="External"/><Relationship Id="rId10" Type="http://schemas.openxmlformats.org/officeDocument/2006/relationships/slideLayout" Target="../slideLayouts/slideLayout25.xml"/><Relationship Id="rId11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hyperlink" Target="https://mymedia.leeds.ac.uk/Mediasite/Play/159bdbef87db43048b0542e05657aa081d" TargetMode="External"/><Relationship Id="rId4" Type="http://schemas.openxmlformats.org/officeDocument/2006/relationships/slideLayout" Target="../slideLayouts/slideLayout20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://www.who.int/" TargetMode="External"/><Relationship Id="rId3" Type="http://schemas.openxmlformats.org/officeDocument/2006/relationships/hyperlink" Target="https://en.oxforddictionaries.com/" TargetMode="External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students.leeds.ac.uk/" TargetMode="External"/><Relationship Id="rId2" Type="http://schemas.openxmlformats.org/officeDocument/2006/relationships/hyperlink" Target="http://www.luu.org.uk/" TargetMode="External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students.leeds.ac.uk/counsellingandwellbeing" TargetMode="Externa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hyperlink" Target="https://students.leeds.ac.uk/settingupyoursupport" TargetMode="External"/><Relationship Id="rId3" Type="http://schemas.openxmlformats.org/officeDocument/2006/relationships/hyperlink" Target="mailto:disability@leeds.ac.uk" TargetMode="External"/><Relationship Id="rId4" Type="http://schemas.openxmlformats.org/officeDocument/2006/relationships/hyperlink" Target="mailto:disability@leeds.ac.uk" TargetMode="External"/><Relationship Id="rId5" Type="http://schemas.openxmlformats.org/officeDocument/2006/relationships/hyperlink" Target="http://students.leeds.ac.uk/disabledstudents" TargetMode="External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hyperlink" Target="https://students.leeds.ac.uk/fundsandscholarships" TargetMode="External"/><Relationship Id="rId3" Type="http://schemas.openxmlformats.org/officeDocument/2006/relationships/hyperlink" Target="mailto:funding@leeds.ac.uk" TargetMode="External"/><Relationship Id="rId4" Type="http://schemas.openxmlformats.org/officeDocument/2006/relationships/hyperlink" Target="https://www.luu.org.uk/student-help-support" TargetMode="Externa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hyperlink" Target="https://issuu.com/neweconomicsfoundation/docs/five_ways_to_well-being" TargetMode="External"/><Relationship Id="rId4" Type="http://schemas.openxmlformats.org/officeDocument/2006/relationships/hyperlink" Target="https://b.3cdn.net/nefoundation/8984c5089d5c2285ee_t4m6bhqq5.pdf" TargetMode="External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37.xml"/><Relationship Id="rId7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"/>
          <p:cNvPicPr/>
          <p:nvPr/>
        </p:nvPicPr>
        <p:blipFill>
          <a:blip r:embed="rId1"/>
          <a:stretch/>
        </p:blipFill>
        <p:spPr>
          <a:xfrm>
            <a:off x="6512040" y="441360"/>
            <a:ext cx="2274480" cy="647280"/>
          </a:xfrm>
          <a:prstGeom prst="rect">
            <a:avLst/>
          </a:prstGeom>
          <a:ln>
            <a:noFill/>
          </a:ln>
        </p:spPr>
      </p:pic>
      <p:sp>
        <p:nvSpPr>
          <p:cNvPr id="179" name="Line 1"/>
          <p:cNvSpPr/>
          <p:nvPr/>
        </p:nvSpPr>
        <p:spPr>
          <a:xfrm>
            <a:off x="201600" y="1341360"/>
            <a:ext cx="8713800" cy="360"/>
          </a:xfrm>
          <a:prstGeom prst="line">
            <a:avLst/>
          </a:prstGeom>
          <a:ln w="936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2"/>
          <p:cNvSpPr/>
          <p:nvPr/>
        </p:nvSpPr>
        <p:spPr>
          <a:xfrm>
            <a:off x="355680" y="437040"/>
            <a:ext cx="4876560" cy="73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TextShape 3"/>
          <p:cNvSpPr txBox="1"/>
          <p:nvPr/>
        </p:nvSpPr>
        <p:spPr>
          <a:xfrm>
            <a:off x="462600" y="1572480"/>
            <a:ext cx="7772040" cy="92304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US" sz="6000" spc="-1" strike="noStrike">
              <a:solidFill>
                <a:srgbClr val="004269"/>
              </a:solidFill>
              <a:latin typeface="Arial"/>
            </a:endParaRPr>
          </a:p>
        </p:txBody>
      </p:sp>
      <p:sp>
        <p:nvSpPr>
          <p:cNvPr id="182" name="TextShape 4"/>
          <p:cNvSpPr txBox="1"/>
          <p:nvPr/>
        </p:nvSpPr>
        <p:spPr>
          <a:xfrm>
            <a:off x="6553080" y="692784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13C9B3F1-4866-4F44-AD05-FF673C605008}" type="slidenum">
              <a:rPr b="0" lang="en-GB" sz="1400" spc="-1" strike="noStrike">
                <a:solidFill>
                  <a:srgbClr val="004269"/>
                </a:solidFill>
                <a:latin typeface="Times New Roman"/>
              </a:rPr>
              <a:t>1</a:t>
            </a:fld>
            <a:endParaRPr b="0" lang="en-GB" sz="1400" spc="-1" strike="noStrike">
              <a:latin typeface="Times New Roman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355680" y="2889360"/>
            <a:ext cx="8559360" cy="16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A session with information and activities to help you to:  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find out about your support network</a:t>
            </a: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take care of yourself and your student community</a:t>
            </a:r>
            <a:endParaRPr b="0" lang="en-GB" sz="2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1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254" name="CustomShape 2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5" name="Picture 8" descr=""/>
            <p:cNvPicPr/>
            <p:nvPr/>
          </p:nvPicPr>
          <p:blipFill>
            <a:blip r:embed="rId1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6" name="CustomShape 3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5994000" y="3452760"/>
            <a:ext cx="3149640" cy="2751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marL="343080" indent="-342720">
              <a:lnSpc>
                <a:spcPts val="2001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empower you to manage student life and meet challenges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ts val="2001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work with students to understand what’s 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happening and what’s needed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ts val="2001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develop and provide support services and activities</a:t>
            </a:r>
            <a:endParaRPr b="0" lang="en-GB" sz="2000" spc="-1" strike="noStrike">
              <a:latin typeface="Arial"/>
            </a:endParaRPr>
          </a:p>
        </p:txBody>
      </p:sp>
      <p:grpSp>
        <p:nvGrpSpPr>
          <p:cNvPr id="258" name="Group 5"/>
          <p:cNvGrpSpPr/>
          <p:nvPr/>
        </p:nvGrpSpPr>
        <p:grpSpPr>
          <a:xfrm>
            <a:off x="2480040" y="3337560"/>
            <a:ext cx="3614040" cy="3192120"/>
            <a:chOff x="2480040" y="3337560"/>
            <a:chExt cx="3614040" cy="3192120"/>
          </a:xfrm>
        </p:grpSpPr>
        <p:sp>
          <p:nvSpPr>
            <p:cNvPr id="259" name="CustomShape 6"/>
            <p:cNvSpPr/>
            <p:nvPr/>
          </p:nvSpPr>
          <p:spPr>
            <a:xfrm>
              <a:off x="2480040" y="3337560"/>
              <a:ext cx="3614040" cy="3060720"/>
            </a:xfrm>
            <a:prstGeom prst="triangle">
              <a:avLst>
                <a:gd name="adj" fmla="val 4924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" name="CustomShape 7"/>
            <p:cNvSpPr/>
            <p:nvPr/>
          </p:nvSpPr>
          <p:spPr>
            <a:xfrm>
              <a:off x="3141000" y="4803480"/>
              <a:ext cx="2128680" cy="1005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en-GB" sz="2000" spc="-1" strike="noStrike">
                  <a:solidFill>
                    <a:srgbClr val="ffffff"/>
                  </a:solidFill>
                  <a:latin typeface="Arial"/>
                </a:rPr>
                <a:t>OUR </a:t>
              </a:r>
              <a:br/>
              <a:r>
                <a:rPr b="1" lang="en-GB" sz="2000" spc="-1" strike="noStrike">
                  <a:solidFill>
                    <a:srgbClr val="ffffff"/>
                  </a:solidFill>
                  <a:latin typeface="Arial"/>
                </a:rPr>
                <a:t>SUPPORT PARTNERSHIP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261" name="CustomShape 8"/>
            <p:cNvSpPr/>
            <p:nvPr/>
          </p:nvSpPr>
          <p:spPr>
            <a:xfrm rot="3783000">
              <a:off x="4539960" y="4451400"/>
              <a:ext cx="1036800" cy="364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en-GB" sz="1800" spc="-1" strike="noStrike">
                  <a:solidFill>
                    <a:srgbClr val="000000"/>
                  </a:solidFill>
                  <a:latin typeface="Arial"/>
                </a:rPr>
                <a:t>  </a:t>
              </a:r>
              <a:r>
                <a:rPr b="1" lang="en-GB" sz="1800" spc="-1" strike="noStrike">
                  <a:solidFill>
                    <a:srgbClr val="000000"/>
                  </a:solidFill>
                  <a:latin typeface="Arial"/>
                </a:rPr>
                <a:t>LUU</a:t>
              </a:r>
              <a:endParaRPr b="0" lang="en-GB" sz="1800" spc="-1" strike="noStrike">
                <a:latin typeface="Arial"/>
              </a:endParaRPr>
            </a:p>
          </p:txBody>
        </p:sp>
        <p:sp>
          <p:nvSpPr>
            <p:cNvPr id="262" name="CustomShape 9"/>
            <p:cNvSpPr/>
            <p:nvPr/>
          </p:nvSpPr>
          <p:spPr>
            <a:xfrm>
              <a:off x="3436920" y="6165000"/>
              <a:ext cx="1676160" cy="364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 </a:t>
              </a:r>
              <a:r>
                <a:rPr b="1" lang="en-GB" sz="1800" spc="-1" strike="noStrike">
                  <a:solidFill>
                    <a:srgbClr val="000000"/>
                  </a:solidFill>
                  <a:latin typeface="Arial"/>
                </a:rPr>
                <a:t>UNIVERSITY </a:t>
              </a:r>
              <a:endParaRPr b="0" lang="en-GB" sz="1800" spc="-1" strike="noStrike">
                <a:latin typeface="Arial"/>
              </a:endParaRPr>
            </a:p>
          </p:txBody>
        </p:sp>
        <p:sp>
          <p:nvSpPr>
            <p:cNvPr id="263" name="CustomShape 10"/>
            <p:cNvSpPr/>
            <p:nvPr/>
          </p:nvSpPr>
          <p:spPr>
            <a:xfrm rot="18025800">
              <a:off x="2581200" y="4575600"/>
              <a:ext cx="1608120" cy="364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en-GB" sz="1800" spc="-1" strike="noStrike">
                  <a:solidFill>
                    <a:srgbClr val="000000"/>
                  </a:solidFill>
                  <a:latin typeface="Arial"/>
                </a:rPr>
                <a:t>STUDENTS </a:t>
              </a:r>
              <a:endParaRPr b="0" lang="en-GB" sz="1800" spc="-1" strike="noStrike">
                <a:latin typeface="Arial"/>
              </a:endParaRPr>
            </a:p>
          </p:txBody>
        </p:sp>
      </p:grpSp>
      <p:sp>
        <p:nvSpPr>
          <p:cNvPr id="264" name="CustomShape 11"/>
          <p:cNvSpPr/>
          <p:nvPr/>
        </p:nvSpPr>
        <p:spPr>
          <a:xfrm>
            <a:off x="74520" y="2679120"/>
            <a:ext cx="2760840" cy="425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2401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ts val="2001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seek information/ advice/support in good time</a:t>
            </a:r>
            <a:endParaRPr b="0" lang="en-GB" sz="2000" spc="-1" strike="noStrike">
              <a:latin typeface="Arial"/>
            </a:endParaRPr>
          </a:p>
          <a:p>
            <a:pPr>
              <a:lnSpc>
                <a:spcPts val="2001"/>
              </a:lnSpc>
            </a:pP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ts val="2001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contribute positively to your community</a:t>
            </a:r>
            <a:endParaRPr b="0" lang="en-GB" sz="2000" spc="-1" strike="noStrike">
              <a:latin typeface="Arial"/>
            </a:endParaRPr>
          </a:p>
          <a:p>
            <a:pPr>
              <a:lnSpc>
                <a:spcPts val="2001"/>
              </a:lnSpc>
            </a:pP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ts val="2001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let University/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Leeds University Union (LUU) 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know about problems 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or what may 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need to change</a:t>
            </a:r>
            <a:endParaRPr b="0" lang="en-GB" sz="2000" spc="-1" strike="noStrike">
              <a:latin typeface="Arial"/>
            </a:endParaRPr>
          </a:p>
          <a:p>
            <a:pPr>
              <a:lnSpc>
                <a:spcPts val="2401"/>
              </a:lnSpc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265" name="CustomShape 12"/>
          <p:cNvSpPr/>
          <p:nvPr/>
        </p:nvSpPr>
        <p:spPr>
          <a:xfrm>
            <a:off x="5848560" y="2452320"/>
            <a:ext cx="321228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000" spc="-1" strike="noStrike">
                <a:solidFill>
                  <a:srgbClr val="000000"/>
                </a:solidFill>
                <a:latin typeface="Arial"/>
              </a:rPr>
              <a:t>University &amp; Leeds University Union (LUU):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66" name="CustomShape 13"/>
          <p:cNvSpPr/>
          <p:nvPr/>
        </p:nvSpPr>
        <p:spPr>
          <a:xfrm>
            <a:off x="351360" y="2478960"/>
            <a:ext cx="22071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2401"/>
              </a:lnSpc>
            </a:pPr>
            <a:r>
              <a:rPr b="1" lang="en-GB" sz="2000" spc="-1" strike="noStrike">
                <a:solidFill>
                  <a:srgbClr val="000000"/>
                </a:solidFill>
                <a:latin typeface="Arial"/>
              </a:rPr>
              <a:t>Students: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67" name="CustomShape 14"/>
          <p:cNvSpPr/>
          <p:nvPr/>
        </p:nvSpPr>
        <p:spPr>
          <a:xfrm>
            <a:off x="254520" y="1558800"/>
            <a:ext cx="8064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</a:rPr>
              <a:t>Our Support Partnership</a:t>
            </a:r>
            <a:endParaRPr b="0" lang="en-GB" sz="2400" spc="-1" strike="noStrike"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251640" y="1464120"/>
            <a:ext cx="8334000" cy="5296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Students supporting students, for example: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69" name="Group 2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270" name="CustomShape 3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71" name="Picture 8" descr=""/>
            <p:cNvPicPr/>
            <p:nvPr/>
          </p:nvPicPr>
          <p:blipFill>
            <a:blip r:embed="rId1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2" name="CustomShape 4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273" name="CustomShape 5"/>
          <p:cNvSpPr/>
          <p:nvPr/>
        </p:nvSpPr>
        <p:spPr>
          <a:xfrm>
            <a:off x="0" y="2145600"/>
            <a:ext cx="4766040" cy="18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School-based peer support</a:t>
            </a:r>
            <a:endParaRPr b="0" lang="en-GB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School reps (representatives)</a:t>
            </a:r>
            <a:endParaRPr b="0" lang="en-GB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Academic societies</a:t>
            </a:r>
            <a:endParaRPr b="0" lang="en-GB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Other student-run societies</a:t>
            </a:r>
            <a:endParaRPr b="0" lang="en-GB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0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luu.org.uk/clubs-and-societies/welfare</a:t>
            </a: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/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</p:txBody>
      </p:sp>
      <p:pic>
        <p:nvPicPr>
          <p:cNvPr id="274" name="Picture 6" descr=""/>
          <p:cNvPicPr/>
          <p:nvPr/>
        </p:nvPicPr>
        <p:blipFill>
          <a:blip r:embed="rId4"/>
          <a:stretch/>
        </p:blipFill>
        <p:spPr>
          <a:xfrm>
            <a:off x="4955400" y="4842360"/>
            <a:ext cx="1770480" cy="1770480"/>
          </a:xfrm>
          <a:prstGeom prst="rect">
            <a:avLst/>
          </a:prstGeom>
          <a:ln>
            <a:noFill/>
          </a:ln>
        </p:spPr>
      </p:pic>
      <p:pic>
        <p:nvPicPr>
          <p:cNvPr id="275" name="Picture 9" descr=""/>
          <p:cNvPicPr/>
          <p:nvPr/>
        </p:nvPicPr>
        <p:blipFill>
          <a:blip r:embed="rId5"/>
          <a:stretch/>
        </p:blipFill>
        <p:spPr>
          <a:xfrm>
            <a:off x="251640" y="4879080"/>
            <a:ext cx="1748160" cy="1748160"/>
          </a:xfrm>
          <a:prstGeom prst="rect">
            <a:avLst/>
          </a:prstGeom>
          <a:ln>
            <a:noFill/>
          </a:ln>
        </p:spPr>
      </p:pic>
      <p:pic>
        <p:nvPicPr>
          <p:cNvPr id="276" name="Picture 14" descr=""/>
          <p:cNvPicPr/>
          <p:nvPr/>
        </p:nvPicPr>
        <p:blipFill>
          <a:blip r:embed="rId6"/>
          <a:stretch/>
        </p:blipFill>
        <p:spPr>
          <a:xfrm>
            <a:off x="6999840" y="2316960"/>
            <a:ext cx="1671480" cy="1671480"/>
          </a:xfrm>
          <a:prstGeom prst="rect">
            <a:avLst/>
          </a:prstGeom>
          <a:ln>
            <a:noFill/>
          </a:ln>
        </p:spPr>
      </p:pic>
      <p:pic>
        <p:nvPicPr>
          <p:cNvPr id="277" name="Picture 15" descr=""/>
          <p:cNvPicPr/>
          <p:nvPr/>
        </p:nvPicPr>
        <p:blipFill>
          <a:blip r:embed="rId7"/>
          <a:srcRect l="11841" t="0" r="14375" b="0"/>
          <a:stretch/>
        </p:blipFill>
        <p:spPr>
          <a:xfrm>
            <a:off x="2226600" y="4879080"/>
            <a:ext cx="2501640" cy="1748160"/>
          </a:xfrm>
          <a:prstGeom prst="rect">
            <a:avLst/>
          </a:prstGeom>
          <a:ln>
            <a:noFill/>
          </a:ln>
        </p:spPr>
      </p:pic>
      <p:pic>
        <p:nvPicPr>
          <p:cNvPr id="278" name="Picture 17" descr=""/>
          <p:cNvPicPr/>
          <p:nvPr/>
        </p:nvPicPr>
        <p:blipFill>
          <a:blip r:embed="rId8"/>
          <a:stretch/>
        </p:blipFill>
        <p:spPr>
          <a:xfrm>
            <a:off x="6999840" y="4229640"/>
            <a:ext cx="1671480" cy="2378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up 1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280" name="CustomShape 2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1" name="Picture 8" descr=""/>
            <p:cNvPicPr/>
            <p:nvPr/>
          </p:nvPicPr>
          <p:blipFill>
            <a:blip r:embed="rId1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82" name="Picture 1" descr=""/>
          <p:cNvPicPr/>
          <p:nvPr/>
        </p:nvPicPr>
        <p:blipFill>
          <a:blip r:embed="rId2"/>
          <a:stretch/>
        </p:blipFill>
        <p:spPr>
          <a:xfrm>
            <a:off x="3709440" y="1494000"/>
            <a:ext cx="5261040" cy="2959200"/>
          </a:xfrm>
          <a:prstGeom prst="rect">
            <a:avLst/>
          </a:prstGeom>
          <a:ln>
            <a:noFill/>
          </a:ln>
        </p:spPr>
      </p:pic>
      <p:sp>
        <p:nvSpPr>
          <p:cNvPr id="283" name="CustomShape 3"/>
          <p:cNvSpPr/>
          <p:nvPr/>
        </p:nvSpPr>
        <p:spPr>
          <a:xfrm>
            <a:off x="135000" y="2002680"/>
            <a:ext cx="3453120" cy="43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A partnership of students, University and Leeds University Union staff developed the </a:t>
            </a:r>
            <a:r>
              <a:rPr b="0" lang="en-GB" sz="200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“Draw the Line”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project to help the University community to stand up to harassment.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The project raises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awareness of the campus  </a:t>
            </a:r>
            <a:r>
              <a:rPr b="0" lang="en-GB" sz="2000" spc="-1" strike="noStrike" u="sng">
                <a:solidFill>
                  <a:srgbClr val="0000ff"/>
                </a:solidFill>
                <a:uFillTx/>
                <a:latin typeface="Arial"/>
                <a:hlinkClick r:id="rId4"/>
              </a:rPr>
              <a:t>online reporting form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and the support available from 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 u="sng">
                <a:solidFill>
                  <a:srgbClr val="0000ff"/>
                </a:solidFill>
                <a:uFillTx/>
                <a:latin typeface="Arial"/>
                <a:hlinkClick r:id="rId5"/>
              </a:rPr>
              <a:t>LUU Advice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84" name="CustomShape 4"/>
          <p:cNvSpPr/>
          <p:nvPr/>
        </p:nvSpPr>
        <p:spPr>
          <a:xfrm>
            <a:off x="191880" y="1504800"/>
            <a:ext cx="3507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</a:rPr>
              <a:t>Another example …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285" name="Picture 10" descr=""/>
          <p:cNvPicPr/>
          <p:nvPr/>
        </p:nvPicPr>
        <p:blipFill>
          <a:blip r:embed="rId6"/>
          <a:stretch/>
        </p:blipFill>
        <p:spPr>
          <a:xfrm>
            <a:off x="3588480" y="4696200"/>
            <a:ext cx="2426760" cy="2052360"/>
          </a:xfrm>
          <a:prstGeom prst="rect">
            <a:avLst/>
          </a:prstGeom>
          <a:ln>
            <a:noFill/>
          </a:ln>
        </p:spPr>
      </p:pic>
      <p:pic>
        <p:nvPicPr>
          <p:cNvPr id="286" name="Picture 2" descr=""/>
          <p:cNvPicPr/>
          <p:nvPr/>
        </p:nvPicPr>
        <p:blipFill>
          <a:blip r:embed="rId7"/>
          <a:srcRect l="8728" t="2589" r="2527" b="-745"/>
          <a:stretch/>
        </p:blipFill>
        <p:spPr>
          <a:xfrm>
            <a:off x="6153120" y="4696200"/>
            <a:ext cx="2817360" cy="2075400"/>
          </a:xfrm>
          <a:prstGeom prst="rect">
            <a:avLst/>
          </a:prstGeom>
          <a:ln>
            <a:noFill/>
          </a:ln>
        </p:spPr>
      </p:pic>
      <p:sp>
        <p:nvSpPr>
          <p:cNvPr id="287" name="CustomShape 5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288" name="CustomShape 6"/>
          <p:cNvSpPr/>
          <p:nvPr/>
        </p:nvSpPr>
        <p:spPr>
          <a:xfrm>
            <a:off x="3566160" y="6410520"/>
            <a:ext cx="2448720" cy="333720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600" spc="-1" strike="noStrike">
                <a:solidFill>
                  <a:srgbClr val="000000"/>
                </a:solidFill>
                <a:latin typeface="Arial"/>
              </a:rPr>
              <a:t>LUU ADVICE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289" name="CustomShape 7"/>
          <p:cNvSpPr/>
          <p:nvPr/>
        </p:nvSpPr>
        <p:spPr>
          <a:xfrm>
            <a:off x="6153120" y="6410520"/>
            <a:ext cx="2817360" cy="333720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600" spc="-1" strike="noStrike">
                <a:solidFill>
                  <a:srgbClr val="000000"/>
                </a:solidFill>
                <a:latin typeface="Arial"/>
              </a:rPr>
              <a:t>PROJECT AMBASSADORS </a:t>
            </a:r>
            <a:endParaRPr b="0" lang="en-GB" sz="1600" spc="-1" strike="noStrike"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198720" y="1478520"/>
            <a:ext cx="8712720" cy="5145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Emergency and outside office hours contact points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University Security Office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447840" indent="-3405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Open 24 hours, every day of the year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447840" indent="-34056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175 Woodhouse Lane; email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security@leeds.ac.uk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Tel: 0113 343 5494/5 (non-emergencies);  0113 343 2222 (emergencies)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Ambulance/Police/Fire Emergency phone 999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447840" indent="-34056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Police non-emergency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phone 101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447840" indent="-34056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Nearest Hospital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Accident &amp; Emergency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is at Leeds General Infirmary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447840" indent="-34056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If ambulance is called for on campus, ring University Security to inform them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br/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Wellbeing Crisis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information on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hlinkClick r:id="rId4"/>
              </a:rPr>
              <a:t>https://students.leeds.ac.uk/supportandwellbeing</a:t>
            </a:r>
            <a:br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Wardens and Residence Life Assistants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 University accommodation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91" name="Group 2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292" name="CustomShape 3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3" name="Picture 8" descr=""/>
            <p:cNvPicPr/>
            <p:nvPr/>
          </p:nvPicPr>
          <p:blipFill>
            <a:blip r:embed="rId5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4" name="CustomShape 4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roup 1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296" name="CustomShape 2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7" name="Picture 8" descr=""/>
            <p:cNvPicPr/>
            <p:nvPr/>
          </p:nvPicPr>
          <p:blipFill>
            <a:blip r:embed="rId1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8" name="CustomShape 3"/>
          <p:cNvSpPr/>
          <p:nvPr/>
        </p:nvSpPr>
        <p:spPr>
          <a:xfrm>
            <a:off x="74520" y="1308960"/>
            <a:ext cx="8817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</a:rPr>
              <a:t>Together all – Wellbeing support at any time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300" name="Picture 3" descr=""/>
          <p:cNvPicPr/>
          <p:nvPr/>
        </p:nvPicPr>
        <p:blipFill>
          <a:blip r:embed="rId2"/>
          <a:stretch/>
        </p:blipFill>
        <p:spPr>
          <a:xfrm>
            <a:off x="123480" y="2046960"/>
            <a:ext cx="8795880" cy="3540240"/>
          </a:xfrm>
          <a:prstGeom prst="rect">
            <a:avLst/>
          </a:prstGeom>
          <a:ln>
            <a:noFill/>
          </a:ln>
        </p:spPr>
      </p:pic>
      <p:sp>
        <p:nvSpPr>
          <p:cNvPr id="301" name="CustomShape 5"/>
          <p:cNvSpPr/>
          <p:nvPr/>
        </p:nvSpPr>
        <p:spPr>
          <a:xfrm>
            <a:off x="-5760" y="5917680"/>
            <a:ext cx="860868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508"/>
                </a:solidFill>
                <a:latin typeface="Arial"/>
                <a:ea typeface="Calibri"/>
              </a:rPr>
              <a:t>Free to all students at the University of Leeds - togetherall.com </a:t>
            </a:r>
            <a:endParaRPr b="0" lang="en-GB" sz="1800" spc="-1" strike="noStrike"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1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303" name="CustomShape 2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4" name="Picture 8" descr=""/>
            <p:cNvPicPr/>
            <p:nvPr/>
          </p:nvPicPr>
          <p:blipFill>
            <a:blip r:embed="rId1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5" name="CustomShape 3"/>
          <p:cNvSpPr/>
          <p:nvPr/>
        </p:nvSpPr>
        <p:spPr>
          <a:xfrm>
            <a:off x="178200" y="3557160"/>
            <a:ext cx="21045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Skills@Library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study skills workshops, </a:t>
            </a:r>
            <a:br/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appointments and resources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298800" y="2635200"/>
            <a:ext cx="2831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Personal tutor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for academic support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6577920" y="4386960"/>
            <a:ext cx="2592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Student Counselling and Wellbeing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workshops, groups and online resources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08" name="CustomShape 6"/>
          <p:cNvSpPr/>
          <p:nvPr/>
        </p:nvSpPr>
        <p:spPr>
          <a:xfrm>
            <a:off x="5959440" y="2479680"/>
            <a:ext cx="30189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hlinkClick r:id="rId4"/>
              </a:rPr>
              <a:t>Universities Chaplaincy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1 to 1 with a Chaplain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09" name="CustomShape 7"/>
          <p:cNvSpPr/>
          <p:nvPr/>
        </p:nvSpPr>
        <p:spPr>
          <a:xfrm>
            <a:off x="5560200" y="1410480"/>
            <a:ext cx="30992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hlinkClick r:id="rId5"/>
              </a:rPr>
              <a:t>Leeds Nightline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1 to 1 with a trained student outside office hours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10" name="CustomShape 8"/>
          <p:cNvSpPr/>
          <p:nvPr/>
        </p:nvSpPr>
        <p:spPr>
          <a:xfrm>
            <a:off x="3127680" y="5373000"/>
            <a:ext cx="2592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hlinkClick r:id="rId6"/>
              </a:rPr>
              <a:t>Leeds University Union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wellbeing and social activities and workshops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11" name="CustomShape 9"/>
          <p:cNvSpPr/>
          <p:nvPr/>
        </p:nvSpPr>
        <p:spPr>
          <a:xfrm>
            <a:off x="5719680" y="5830200"/>
            <a:ext cx="316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hlinkClick r:id="rId7"/>
              </a:rPr>
              <a:t>Together All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online resources and support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12" name="CustomShape 10"/>
          <p:cNvSpPr/>
          <p:nvPr/>
        </p:nvSpPr>
        <p:spPr>
          <a:xfrm>
            <a:off x="6358320" y="3286080"/>
            <a:ext cx="29718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hlinkClick r:id="rId8"/>
              </a:rPr>
              <a:t>Sport and Physical Activity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Activity to support your wellbeing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13" name="CustomShape 11"/>
          <p:cNvSpPr/>
          <p:nvPr/>
        </p:nvSpPr>
        <p:spPr>
          <a:xfrm>
            <a:off x="2439360" y="2957760"/>
            <a:ext cx="3888000" cy="19036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z="2000" spc="-1" strike="noStrike">
                <a:solidFill>
                  <a:srgbClr val="000000"/>
                </a:solidFill>
                <a:latin typeface="Arial"/>
              </a:rPr>
              <a:t>Support when you need it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14" name="CustomShape 12"/>
          <p:cNvSpPr/>
          <p:nvPr/>
        </p:nvSpPr>
        <p:spPr>
          <a:xfrm>
            <a:off x="3358440" y="1411200"/>
            <a:ext cx="21726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Supportive conversation with another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student 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15" name="CustomShape 13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316" name="CustomShape 14"/>
          <p:cNvSpPr/>
          <p:nvPr/>
        </p:nvSpPr>
        <p:spPr>
          <a:xfrm>
            <a:off x="607680" y="1720800"/>
            <a:ext cx="2765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Talk to school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Student Support Officer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17" name="CustomShape 15"/>
          <p:cNvSpPr/>
          <p:nvPr/>
        </p:nvSpPr>
        <p:spPr>
          <a:xfrm>
            <a:off x="355680" y="5330520"/>
            <a:ext cx="26222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hlinkClick r:id="rId9"/>
              </a:rPr>
              <a:t>Disability Services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support for students affected by a long term condition e.g. dyslexia</a:t>
            </a:r>
            <a:endParaRPr b="0" lang="en-GB" sz="1800" spc="-1" strike="noStrike"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74520" y="1628640"/>
            <a:ext cx="9069120" cy="4647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21"/>
              </a:spcBef>
            </a:pPr>
            <a:r>
              <a:rPr b="1" lang="en-US" sz="3100" spc="-1" strike="noStrike">
                <a:solidFill>
                  <a:srgbClr val="000000"/>
                </a:solidFill>
                <a:latin typeface="Arial"/>
              </a:rPr>
              <a:t>Take away messages …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20000"/>
              </a:lnSpc>
              <a:spcBef>
                <a:spcPts val="601"/>
              </a:spcBef>
            </a:pPr>
            <a:r>
              <a:rPr b="0" i="1" lang="en-US" sz="2600" spc="-1" strike="noStrike">
                <a:solidFill>
                  <a:srgbClr val="000000"/>
                </a:solidFill>
                <a:latin typeface="Arial"/>
              </a:rPr>
              <a:t>Your time at University will test you in different ways, but you’ll be </a:t>
            </a:r>
            <a:br/>
            <a:r>
              <a:rPr b="0" i="1" lang="en-US" sz="2600" spc="-1" strike="noStrike">
                <a:solidFill>
                  <a:srgbClr val="000000"/>
                </a:solidFill>
                <a:latin typeface="Arial"/>
              </a:rPr>
              <a:t>empowered to find solutions. You’ll develop skills to meet challenges </a:t>
            </a:r>
            <a:br/>
            <a:r>
              <a:rPr b="0" i="1" lang="en-US" sz="2600" spc="-1" strike="noStrike">
                <a:solidFill>
                  <a:srgbClr val="000000"/>
                </a:solidFill>
                <a:latin typeface="Arial"/>
              </a:rPr>
              <a:t>while you’re studying and in your future lives.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Make time for wellbeing (5 ways) – for the best experience and academic results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Remember the range of support offered by the University, Leeds University Union and other students, including 24/7</a:t>
            </a:r>
            <a:br/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Ask for help as soon as you need it. It’s a normal part of University life, a strength not a weakness. 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000000"/>
                </a:solidFill>
                <a:latin typeface="Arial"/>
              </a:rPr>
              <a:t>A warm welcome to our supportive University community!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19" name="Group 2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320" name="CustomShape 3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1" name="Picture 8" descr=""/>
            <p:cNvPicPr/>
            <p:nvPr/>
          </p:nvPicPr>
          <p:blipFill>
            <a:blip r:embed="rId1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2" name="CustomShape 4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185" name="CustomShape 2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6" name="Picture 8" descr=""/>
            <p:cNvPicPr/>
            <p:nvPr/>
          </p:nvPicPr>
          <p:blipFill>
            <a:blip r:embed="rId1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7" name="CustomShape 3"/>
          <p:cNvSpPr/>
          <p:nvPr/>
        </p:nvSpPr>
        <p:spPr>
          <a:xfrm>
            <a:off x="323640" y="764640"/>
            <a:ext cx="5905440" cy="30348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188" name="Picture 7" descr=""/>
          <p:cNvPicPr/>
          <p:nvPr/>
        </p:nvPicPr>
        <p:blipFill>
          <a:blip r:embed="rId2"/>
          <a:srcRect l="16923" t="37396" r="37396" b="17799"/>
          <a:stretch/>
        </p:blipFill>
        <p:spPr>
          <a:xfrm>
            <a:off x="83520" y="1556640"/>
            <a:ext cx="8991360" cy="4960440"/>
          </a:xfrm>
          <a:prstGeom prst="rect">
            <a:avLst/>
          </a:prstGeom>
          <a:ln>
            <a:noFill/>
          </a:ln>
        </p:spPr>
      </p:pic>
      <p:sp>
        <p:nvSpPr>
          <p:cNvPr id="189" name="CustomShape 4"/>
          <p:cNvSpPr/>
          <p:nvPr/>
        </p:nvSpPr>
        <p:spPr>
          <a:xfrm>
            <a:off x="74520" y="3335400"/>
            <a:ext cx="8991360" cy="1258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z="240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Introduction to our support for you</a:t>
            </a:r>
            <a:endParaRPr b="0" lang="en-GB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357480" y="1364760"/>
            <a:ext cx="8136720" cy="18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</a:rPr>
              <a:t>Our Vision</a:t>
            </a:r>
            <a:br/>
            <a:r>
              <a:rPr b="0" lang="en-GB" sz="2200" spc="-1" strike="noStrike">
                <a:solidFill>
                  <a:srgbClr val="000000"/>
                </a:solidFill>
                <a:latin typeface="Arial"/>
              </a:rPr>
              <a:t>“To enable and empower you to engage fully with </a:t>
            </a:r>
            <a:br/>
            <a:r>
              <a:rPr b="0" lang="en-GB" sz="2200" spc="-1" strike="noStrike">
                <a:solidFill>
                  <a:srgbClr val="000000"/>
                </a:solidFill>
                <a:latin typeface="Arial"/>
              </a:rPr>
              <a:t>all aspects of student life, removing barriers as necessary, so you can achieve your potential and succeed in your studies’’</a:t>
            </a:r>
            <a:endParaRPr b="0" lang="en-GB" sz="2200" spc="-1" strike="noStrike">
              <a:latin typeface="Arial"/>
            </a:endParaRPr>
          </a:p>
        </p:txBody>
      </p:sp>
      <p:grpSp>
        <p:nvGrpSpPr>
          <p:cNvPr id="191" name="Group 2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192" name="CustomShape 3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93" name="Picture 8" descr=""/>
            <p:cNvPicPr/>
            <p:nvPr/>
          </p:nvPicPr>
          <p:blipFill>
            <a:blip r:embed="rId1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4" name="CustomShape 4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179640" y="3832920"/>
            <a:ext cx="2088000" cy="1611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Maintaining</a:t>
            </a:r>
            <a:endParaRPr b="0" lang="en-GB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your </a:t>
            </a:r>
            <a:br/>
            <a:r>
              <a:rPr b="1" lang="en-GB" sz="2400" spc="-1" strike="noStrike">
                <a:solidFill>
                  <a:srgbClr val="000000"/>
                </a:solidFill>
                <a:latin typeface="Arial"/>
              </a:rPr>
              <a:t>wellbeing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96" name="CustomShape 6"/>
          <p:cNvSpPr/>
          <p:nvPr/>
        </p:nvSpPr>
        <p:spPr>
          <a:xfrm>
            <a:off x="2111040" y="5129280"/>
            <a:ext cx="2087640" cy="1611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Meeting 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</a:rPr>
              <a:t>challenges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97" name="TextShape 7"/>
          <p:cNvSpPr txBox="1"/>
          <p:nvPr/>
        </p:nvSpPr>
        <p:spPr>
          <a:xfrm>
            <a:off x="2111040" y="3818160"/>
            <a:ext cx="6954840" cy="1606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99960">
              <a:lnSpc>
                <a:spcPct val="120000"/>
              </a:lnSpc>
              <a:spcBef>
                <a:spcPts val="320"/>
              </a:spcBef>
            </a:pPr>
            <a:r>
              <a:rPr b="0" i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‘ </a:t>
            </a:r>
            <a:r>
              <a:rPr b="0" i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where each individual realises his or her own potential, can cope with the normal stresses of life, can work productively and fruitfully and is able to make a contribution to his or her community’                      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World Health Organisation 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CustomShape 8"/>
          <p:cNvSpPr/>
          <p:nvPr/>
        </p:nvSpPr>
        <p:spPr>
          <a:xfrm>
            <a:off x="3938040" y="5443920"/>
            <a:ext cx="52423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99960">
              <a:lnSpc>
                <a:spcPct val="100000"/>
              </a:lnSpc>
            </a:pPr>
            <a:r>
              <a:rPr b="0" i="1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‘</a:t>
            </a:r>
            <a:r>
              <a:rPr b="0" i="1" lang="en-GB" sz="1600" spc="-1" strike="noStrike">
                <a:solidFill>
                  <a:srgbClr val="000000"/>
                </a:solidFill>
                <a:latin typeface="Arial"/>
                <a:ea typeface="Arial"/>
              </a:rPr>
              <a:t>a task or situation that tests a person’s abilities’    </a:t>
            </a:r>
            <a:br/>
            <a:br/>
            <a:r>
              <a:rPr b="0" lang="en-GB" sz="1400" spc="-1" strike="noStrike">
                <a:solidFill>
                  <a:srgbClr val="000000"/>
                </a:solidFill>
                <a:latin typeface="Arial"/>
                <a:ea typeface="Arial"/>
              </a:rPr>
              <a:t>Oxford dictionaries </a:t>
            </a:r>
            <a:r>
              <a:rPr b="0" lang="en-GB" sz="14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3"/>
              </a:rPr>
              <a:t>https://en.oxforddictionaries.com 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99" name="CustomShape 9"/>
          <p:cNvSpPr/>
          <p:nvPr/>
        </p:nvSpPr>
        <p:spPr>
          <a:xfrm>
            <a:off x="183600" y="3374280"/>
            <a:ext cx="1702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n-GB" sz="2000" spc="-1" strike="noStrike">
                <a:solidFill>
                  <a:srgbClr val="000000"/>
                </a:solidFill>
                <a:latin typeface="Arial"/>
              </a:rPr>
              <a:t>It’s about…..</a:t>
            </a:r>
            <a:endParaRPr b="0" lang="en-GB" sz="2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201" name="CustomShape 2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2" name="Picture 8" descr=""/>
            <p:cNvPicPr/>
            <p:nvPr/>
          </p:nvPicPr>
          <p:blipFill>
            <a:blip r:embed="rId1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03" name="Picture 3" descr=""/>
          <p:cNvPicPr/>
          <p:nvPr/>
        </p:nvPicPr>
        <p:blipFill>
          <a:blip r:embed="rId2"/>
          <a:srcRect l="56289" t="25326" r="17018" b="36952"/>
          <a:stretch/>
        </p:blipFill>
        <p:spPr>
          <a:xfrm>
            <a:off x="6742800" y="1555920"/>
            <a:ext cx="2216520" cy="1627200"/>
          </a:xfrm>
          <a:prstGeom prst="rect">
            <a:avLst/>
          </a:prstGeom>
          <a:ln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114480" y="1399680"/>
            <a:ext cx="6473160" cy="3697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</a:rPr>
              <a:t>A wide range of support</a:t>
            </a:r>
            <a:br/>
            <a:endParaRPr b="0" lang="en-GB" sz="24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Support to manage student life and develop skills to meet challenges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20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Activities to build friendships and maintain your wellbeing and health</a:t>
            </a:r>
            <a:br/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20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Free specialist confidential support services and  independent advice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en-GB" sz="2000" spc="-1" strike="noStrike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206" name="Picture 5" descr=""/>
          <p:cNvPicPr/>
          <p:nvPr/>
        </p:nvPicPr>
        <p:blipFill>
          <a:blip r:embed="rId3"/>
          <a:srcRect l="9415" t="20339" r="19984" b="0"/>
          <a:stretch/>
        </p:blipFill>
        <p:spPr>
          <a:xfrm>
            <a:off x="6742800" y="3356280"/>
            <a:ext cx="2216520" cy="1624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1"/>
          <p:cNvGrpSpPr/>
          <p:nvPr/>
        </p:nvGrpSpPr>
        <p:grpSpPr>
          <a:xfrm>
            <a:off x="197640" y="1333440"/>
            <a:ext cx="8868240" cy="5500080"/>
            <a:chOff x="197640" y="1333440"/>
            <a:chExt cx="8868240" cy="5500080"/>
          </a:xfrm>
        </p:grpSpPr>
        <p:sp>
          <p:nvSpPr>
            <p:cNvPr id="208" name="CustomShape 2"/>
            <p:cNvSpPr/>
            <p:nvPr/>
          </p:nvSpPr>
          <p:spPr>
            <a:xfrm>
              <a:off x="197640" y="1390320"/>
              <a:ext cx="2942280" cy="938160"/>
            </a:xfrm>
            <a:custGeom>
              <a:avLst/>
              <a:gdLst/>
              <a:ahLst/>
              <a:rect l="l" t="t" r="r" b="b"/>
              <a:pathLst>
                <a:path w="2900620" h="900900">
                  <a:moveTo>
                    <a:pt x="0" y="0"/>
                  </a:moveTo>
                  <a:lnTo>
                    <a:pt x="2900620" y="0"/>
                  </a:lnTo>
                  <a:lnTo>
                    <a:pt x="2900620" y="900900"/>
                  </a:lnTo>
                  <a:lnTo>
                    <a:pt x="0" y="9009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142200" rIns="142200" tIns="50760" bIns="50760" anchor="ctr"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0" lang="en-GB" sz="2000" spc="-1" strike="noStrike">
                  <a:solidFill>
                    <a:srgbClr val="000000"/>
                  </a:solidFill>
                  <a:latin typeface="Arial"/>
                </a:rPr>
                <a:t>Online information you can use independently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209" name="CustomShape 3"/>
            <p:cNvSpPr/>
            <p:nvPr/>
          </p:nvSpPr>
          <p:spPr>
            <a:xfrm>
              <a:off x="3102480" y="1397160"/>
              <a:ext cx="376920" cy="9468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>
              <a:round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0" name="CustomShape 4"/>
            <p:cNvSpPr/>
            <p:nvPr/>
          </p:nvSpPr>
          <p:spPr>
            <a:xfrm>
              <a:off x="3630600" y="1333440"/>
              <a:ext cx="5434200" cy="1074240"/>
            </a:xfrm>
            <a:custGeom>
              <a:avLst/>
              <a:gdLst/>
              <a:ahLst/>
              <a:rect l="l" t="t" r="r" b="b"/>
              <a:pathLst>
                <a:path w="5356599" h="1031707">
                  <a:moveTo>
                    <a:pt x="0" y="0"/>
                  </a:moveTo>
                  <a:lnTo>
                    <a:pt x="5356599" y="0"/>
                  </a:lnTo>
                  <a:lnTo>
                    <a:pt x="5356599" y="1031707"/>
                  </a:lnTo>
                  <a:lnTo>
                    <a:pt x="0" y="1031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/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76320" rIns="76320" tIns="76320" bIns="76320" anchor="ctr"/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 u="sng">
                  <a:solidFill>
                    <a:srgbClr val="0000ff"/>
                  </a:solidFill>
                  <a:uFillTx/>
                  <a:latin typeface="Arial"/>
                  <a:hlinkClick r:id="rId1"/>
                </a:rPr>
                <a:t>https://students.leeds.ac.uk</a:t>
              </a:r>
              <a:endParaRPr b="0" lang="en-GB" sz="1800" spc="-1" strike="noStrike">
                <a:latin typeface="Arial"/>
              </a:endParaRPr>
            </a:p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Faculty/School website/Minerva area</a:t>
              </a:r>
              <a:endParaRPr b="0" lang="en-GB" sz="1800" spc="-1" strike="noStrike">
                <a:latin typeface="Arial"/>
              </a:endParaRPr>
            </a:p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 u="sng">
                  <a:solidFill>
                    <a:srgbClr val="0000ff"/>
                  </a:solidFill>
                  <a:uFillTx/>
                  <a:latin typeface="Arial"/>
                  <a:hlinkClick r:id="rId2"/>
                </a:rPr>
                <a:t>luu.org.uk</a:t>
              </a:r>
              <a:endParaRPr b="0" lang="en-GB" sz="1800" spc="-1" strike="noStrike">
                <a:latin typeface="Arial"/>
              </a:endParaRPr>
            </a:p>
          </p:txBody>
        </p:sp>
        <p:sp>
          <p:nvSpPr>
            <p:cNvPr id="211" name="CustomShape 5"/>
            <p:cNvSpPr/>
            <p:nvPr/>
          </p:nvSpPr>
          <p:spPr>
            <a:xfrm>
              <a:off x="236160" y="2442240"/>
              <a:ext cx="2948400" cy="1226880"/>
            </a:xfrm>
            <a:custGeom>
              <a:avLst/>
              <a:gdLst/>
              <a:ahLst/>
              <a:rect l="l" t="t" r="r" b="b"/>
              <a:pathLst>
                <a:path w="2906355" h="1178100">
                  <a:moveTo>
                    <a:pt x="0" y="0"/>
                  </a:moveTo>
                  <a:lnTo>
                    <a:pt x="2906355" y="0"/>
                  </a:lnTo>
                  <a:lnTo>
                    <a:pt x="2906355" y="1178100"/>
                  </a:lnTo>
                  <a:lnTo>
                    <a:pt x="0" y="11781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142200" rIns="142200" tIns="50760" bIns="50760" anchor="ctr"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0" lang="en-GB" sz="2000" spc="-1" strike="noStrike">
                  <a:solidFill>
                    <a:srgbClr val="000000"/>
                  </a:solidFill>
                  <a:latin typeface="Arial"/>
                </a:rPr>
                <a:t>Contact points for questions and to find out how to get the right support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212" name="CustomShape 6"/>
            <p:cNvSpPr/>
            <p:nvPr/>
          </p:nvSpPr>
          <p:spPr>
            <a:xfrm>
              <a:off x="3093840" y="2577600"/>
              <a:ext cx="352080" cy="65088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>
              <a:round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3" name="CustomShape 7"/>
            <p:cNvSpPr/>
            <p:nvPr/>
          </p:nvSpPr>
          <p:spPr>
            <a:xfrm>
              <a:off x="3605760" y="2517840"/>
              <a:ext cx="5460120" cy="696600"/>
            </a:xfrm>
            <a:custGeom>
              <a:avLst/>
              <a:gdLst/>
              <a:ahLst/>
              <a:rect l="l" t="t" r="r" b="b"/>
              <a:pathLst>
                <a:path w="5382307" h="905381">
                  <a:moveTo>
                    <a:pt x="0" y="0"/>
                  </a:moveTo>
                  <a:lnTo>
                    <a:pt x="5382307" y="0"/>
                  </a:lnTo>
                  <a:lnTo>
                    <a:pt x="5382307" y="905381"/>
                  </a:lnTo>
                  <a:lnTo>
                    <a:pt x="0" y="905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/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76320" rIns="76320" tIns="76320" bIns="76320" anchor="ctr"/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Student Office in School</a:t>
              </a:r>
              <a:endParaRPr b="0" lang="en-GB" sz="1800" spc="-1" strike="noStrike">
                <a:latin typeface="Arial"/>
              </a:endParaRPr>
            </a:p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Help and Support in Leeds University Union</a:t>
              </a:r>
              <a:endParaRPr b="0" lang="en-GB" sz="1800" spc="-1" strike="noStrike">
                <a:latin typeface="Arial"/>
              </a:endParaRPr>
            </a:p>
          </p:txBody>
        </p:sp>
        <p:sp>
          <p:nvSpPr>
            <p:cNvPr id="214" name="CustomShape 8"/>
            <p:cNvSpPr/>
            <p:nvPr/>
          </p:nvSpPr>
          <p:spPr>
            <a:xfrm>
              <a:off x="228600" y="4578480"/>
              <a:ext cx="2923920" cy="1226880"/>
            </a:xfrm>
            <a:custGeom>
              <a:avLst/>
              <a:gdLst/>
              <a:ahLst/>
              <a:rect l="l" t="t" r="r" b="b"/>
              <a:pathLst>
                <a:path w="2882390" h="1178100">
                  <a:moveTo>
                    <a:pt x="0" y="0"/>
                  </a:moveTo>
                  <a:lnTo>
                    <a:pt x="2882390" y="0"/>
                  </a:lnTo>
                  <a:lnTo>
                    <a:pt x="2882390" y="1178100"/>
                  </a:lnTo>
                  <a:lnTo>
                    <a:pt x="0" y="11781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142200" rIns="142200" tIns="50760" bIns="50760" anchor="ctr"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0" lang="en-GB" sz="2000" spc="-1" strike="noStrike">
                  <a:solidFill>
                    <a:srgbClr val="000000"/>
                  </a:solidFill>
                  <a:latin typeface="Arial"/>
                </a:rPr>
                <a:t>Specialist support and advice to enable and empower you to meet challenges</a:t>
              </a:r>
              <a:endParaRPr b="0" lang="en-GB" sz="2000" spc="-1" strike="noStrike">
                <a:latin typeface="Arial"/>
              </a:endParaRPr>
            </a:p>
          </p:txBody>
        </p:sp>
        <p:sp>
          <p:nvSpPr>
            <p:cNvPr id="215" name="CustomShape 9"/>
            <p:cNvSpPr/>
            <p:nvPr/>
          </p:nvSpPr>
          <p:spPr>
            <a:xfrm>
              <a:off x="3102480" y="3339360"/>
              <a:ext cx="411480" cy="349416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>
              <a:round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6" name="CustomShape 10"/>
            <p:cNvSpPr/>
            <p:nvPr/>
          </p:nvSpPr>
          <p:spPr>
            <a:xfrm>
              <a:off x="3605760" y="3314520"/>
              <a:ext cx="5448960" cy="3491280"/>
            </a:xfrm>
            <a:custGeom>
              <a:avLst/>
              <a:gdLst/>
              <a:ahLst/>
              <a:rect l="l" t="t" r="r" b="b"/>
              <a:pathLst>
                <a:path w="5327083" h="2871618">
                  <a:moveTo>
                    <a:pt x="0" y="0"/>
                  </a:moveTo>
                  <a:lnTo>
                    <a:pt x="5327083" y="0"/>
                  </a:lnTo>
                  <a:lnTo>
                    <a:pt x="5327083" y="2871618"/>
                  </a:lnTo>
                  <a:lnTo>
                    <a:pt x="0" y="2871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/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76320" rIns="76320" tIns="76320" bIns="76320" anchor="ctr"/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Personal Tutor (academic support)</a:t>
              </a:r>
              <a:endParaRPr b="0" lang="en-GB" sz="1800" spc="-1" strike="noStrike">
                <a:latin typeface="Arial"/>
              </a:endParaRPr>
            </a:p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Skills@Library (study skills)</a:t>
              </a:r>
              <a:endParaRPr b="0" lang="en-GB" sz="1800" spc="-1" strike="noStrike">
                <a:latin typeface="Arial"/>
              </a:endParaRPr>
            </a:p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Advice in Leeds University Union</a:t>
              </a:r>
              <a:endParaRPr b="0" lang="en-GB" sz="1800" spc="-1" strike="noStrike">
                <a:latin typeface="Arial"/>
              </a:endParaRPr>
            </a:p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Student Counselling and Wellbeing</a:t>
              </a:r>
              <a:endParaRPr b="0" lang="en-GB" sz="1800" spc="-1" strike="noStrike">
                <a:latin typeface="Arial"/>
              </a:endParaRPr>
            </a:p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Disability Services</a:t>
              </a:r>
              <a:endParaRPr b="0" lang="en-GB" sz="1800" spc="-1" strike="noStrike">
                <a:latin typeface="Arial"/>
              </a:endParaRPr>
            </a:p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Student Services (including finance)</a:t>
              </a:r>
              <a:endParaRPr b="0" lang="en-GB" sz="1800" spc="-1" strike="noStrike">
                <a:latin typeface="Arial"/>
              </a:endParaRPr>
            </a:p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International Student Office (immigration)</a:t>
              </a:r>
              <a:endParaRPr b="0" lang="en-GB" sz="1800" spc="-1" strike="noStrike">
                <a:latin typeface="Arial"/>
              </a:endParaRPr>
            </a:p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Lifelong Learning Centre (mature students) </a:t>
              </a:r>
              <a:endParaRPr b="0" lang="en-GB" sz="1800" spc="-1" strike="noStrike">
                <a:latin typeface="Arial"/>
              </a:endParaRPr>
            </a:p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Accommodation Wardens and Residence Life Assistants</a:t>
              </a:r>
              <a:endParaRPr b="0" lang="en-GB" sz="1800" spc="-1" strike="noStrike">
                <a:latin typeface="Arial"/>
              </a:endParaRPr>
            </a:p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Chaplaincy and Muslim Student Adviser</a:t>
              </a:r>
              <a:endParaRPr b="0" lang="en-GB" sz="1800" spc="-1" strike="noStrike">
                <a:latin typeface="Arial"/>
              </a:endParaRPr>
            </a:p>
            <a:p>
              <a:pPr lvl="1" marL="227880" indent="-22752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en-GB" sz="1800" spc="-1" strike="noStrike">
                  <a:solidFill>
                    <a:srgbClr val="000000"/>
                  </a:solidFill>
                  <a:latin typeface="Arial"/>
                </a:rPr>
                <a:t>University Security</a:t>
              </a:r>
              <a:endParaRPr b="0" lang="en-GB" sz="1800" spc="-1" strike="noStrike">
                <a:latin typeface="Arial"/>
              </a:endParaRPr>
            </a:p>
          </p:txBody>
        </p:sp>
      </p:grpSp>
      <p:grpSp>
        <p:nvGrpSpPr>
          <p:cNvPr id="217" name="Group 11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218" name="CustomShape 12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9" name="Picture 8" descr=""/>
            <p:cNvPicPr/>
            <p:nvPr/>
          </p:nvPicPr>
          <p:blipFill>
            <a:blip r:embed="rId3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0" name="CustomShape 13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179640" y="2061000"/>
            <a:ext cx="87127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Free, confidential, specialist support from an experienced team of counsellors, mental health advisers and wellbeing practitioners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team works with students to identify solutions to difficulties and signpost or refer to specialist services in Leeds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Support includes: wellbeing drop-ins; single session consultations; groups and workshops; online resources; short series of counselling or wellbeing appointments; weekly meditation; downloadable relaxation MP3s on website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book an appointment, complete the 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Student Counselling and Wellbeing Self-Referral Form on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https://students.leeds.ac.uk/counsellingandwellbeing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22" name="Group 2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223" name="CustomShape 3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4" name="Picture 8" descr=""/>
            <p:cNvPicPr/>
            <p:nvPr/>
          </p:nvPicPr>
          <p:blipFill>
            <a:blip r:embed="rId2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5" name="CustomShape 4"/>
          <p:cNvSpPr/>
          <p:nvPr/>
        </p:nvSpPr>
        <p:spPr>
          <a:xfrm>
            <a:off x="179640" y="1679400"/>
            <a:ext cx="80643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5"/>
          <p:cNvSpPr/>
          <p:nvPr/>
        </p:nvSpPr>
        <p:spPr>
          <a:xfrm>
            <a:off x="195480" y="1448640"/>
            <a:ext cx="8886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</a:rPr>
              <a:t>Student Counselling and Wellbeing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27" name="CustomShape 6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1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229" name="CustomShape 2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0" name="Picture 8" descr=""/>
            <p:cNvPicPr/>
            <p:nvPr/>
          </p:nvPicPr>
          <p:blipFill>
            <a:blip r:embed="rId1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1" name="CustomShape 3"/>
          <p:cNvSpPr/>
          <p:nvPr/>
        </p:nvSpPr>
        <p:spPr>
          <a:xfrm>
            <a:off x="179640" y="1679400"/>
            <a:ext cx="80643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4"/>
          <p:cNvSpPr/>
          <p:nvPr/>
        </p:nvSpPr>
        <p:spPr>
          <a:xfrm>
            <a:off x="179640" y="1376640"/>
            <a:ext cx="8886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</a:rPr>
              <a:t>Disability Services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234" name="CustomShape 6"/>
          <p:cNvSpPr/>
          <p:nvPr/>
        </p:nvSpPr>
        <p:spPr>
          <a:xfrm>
            <a:off x="127080" y="1838160"/>
            <a:ext cx="8938800" cy="54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50" spc="-1" strike="noStrike">
                <a:solidFill>
                  <a:srgbClr val="000000"/>
                </a:solidFill>
                <a:latin typeface="Arial"/>
              </a:rPr>
              <a:t>Confidential, specialist advice, guidance and support for disabled students, including those with physical disabilities, mental health conditions, autism spectrum condition, specific learning needs (e.g. dyslexia) and long term medical conditions.</a:t>
            </a:r>
            <a:endParaRPr b="0" lang="en-GB" sz="17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9"/>
              </a:spcBef>
            </a:pPr>
            <a:endParaRPr b="0" lang="en-GB" sz="175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50" spc="-1" strike="noStrike">
                <a:solidFill>
                  <a:srgbClr val="000000"/>
                </a:solidFill>
                <a:latin typeface="Arial"/>
              </a:rPr>
              <a:t>The team identifies and recommends adjustments schools can make for individuals.</a:t>
            </a:r>
            <a:endParaRPr b="0" lang="en-GB" sz="17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9"/>
              </a:spcBef>
            </a:pPr>
            <a:endParaRPr b="0" lang="en-GB" sz="175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50" spc="-1" strike="noStrike">
                <a:solidFill>
                  <a:srgbClr val="000000"/>
                </a:solidFill>
                <a:latin typeface="Arial"/>
              </a:rPr>
              <a:t>Start by filling in Disability Services’ online sign-up form at</a:t>
            </a:r>
            <a:br/>
            <a:r>
              <a:rPr b="0" lang="en-GB" sz="175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https://students.leeds.ac.uk/settingupyoursupport</a:t>
            </a:r>
            <a:endParaRPr b="0" lang="en-GB" sz="17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9"/>
              </a:spcBef>
            </a:pPr>
            <a:endParaRPr b="0" lang="en-GB" sz="175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50" spc="-1" strike="noStrike">
                <a:solidFill>
                  <a:srgbClr val="000000"/>
                </a:solidFill>
                <a:latin typeface="Arial"/>
              </a:rPr>
              <a:t>Perhaps you had support or adjustments at school or during previous study? Contact the team at </a:t>
            </a:r>
            <a:r>
              <a:rPr b="0" lang="en-GB" sz="175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disability@leeds.ac.u</a:t>
            </a: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hlinkClick r:id="rId4"/>
              </a:rPr>
              <a:t>k</a:t>
            </a:r>
            <a:r>
              <a:rPr b="0" lang="en-GB" sz="1750" spc="-1" strike="noStrike">
                <a:solidFill>
                  <a:srgbClr val="000000"/>
                </a:solidFill>
                <a:latin typeface="Arial"/>
              </a:rPr>
              <a:t>, or look at the website below to see if you might benefit from the team’s services.</a:t>
            </a:r>
            <a:br/>
            <a:r>
              <a:rPr b="0" lang="en-GB" sz="175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75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50" spc="-1" strike="noStrike">
                <a:solidFill>
                  <a:srgbClr val="000000"/>
                </a:solidFill>
                <a:latin typeface="Arial"/>
              </a:rPr>
              <a:t>Contact our friendly Disability Services team to find out more. No appointment needed, confidential drop-ins between 9:30am and 4pm Monday to Friday.</a:t>
            </a:r>
            <a:br/>
            <a:r>
              <a:rPr b="0" lang="en-GB" sz="1750" spc="-1" strike="noStrike" u="sng">
                <a:solidFill>
                  <a:srgbClr val="0000ff"/>
                </a:solidFill>
                <a:uFillTx/>
                <a:latin typeface="Arial"/>
                <a:hlinkClick r:id="rId5"/>
              </a:rPr>
              <a:t>http://students.leeds.ac.uk/disabledstudents</a:t>
            </a:r>
            <a:endParaRPr b="0" lang="en-GB" sz="175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1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236" name="CustomShape 2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7" name="Picture 8" descr=""/>
            <p:cNvPicPr/>
            <p:nvPr/>
          </p:nvPicPr>
          <p:blipFill>
            <a:blip r:embed="rId1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8" name="CustomShape 3"/>
          <p:cNvSpPr/>
          <p:nvPr/>
        </p:nvSpPr>
        <p:spPr>
          <a:xfrm>
            <a:off x="149760" y="1379520"/>
            <a:ext cx="80643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4"/>
          <p:cNvSpPr/>
          <p:nvPr/>
        </p:nvSpPr>
        <p:spPr>
          <a:xfrm>
            <a:off x="135360" y="1383480"/>
            <a:ext cx="8924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</a:rPr>
              <a:t>Funding and Money Support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40" name="CustomShape 5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241" name="CustomShape 6"/>
          <p:cNvSpPr/>
          <p:nvPr/>
        </p:nvSpPr>
        <p:spPr>
          <a:xfrm>
            <a:off x="74520" y="1941120"/>
            <a:ext cx="6236640" cy="48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n-GB" sz="2000" spc="-1" strike="noStrike">
                <a:solidFill>
                  <a:srgbClr val="000000"/>
                </a:solidFill>
                <a:latin typeface="Arial"/>
              </a:rPr>
              <a:t>Student Funding Team in Student Services Centre</a:t>
            </a: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50" spc="-1" strike="noStrike">
                <a:solidFill>
                  <a:srgbClr val="000000"/>
                </a:solidFill>
                <a:latin typeface="Arial"/>
              </a:rPr>
              <a:t>Help and guidance on student funding</a:t>
            </a:r>
            <a:endParaRPr b="0" lang="en-GB" sz="175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50" spc="-1" strike="noStrike">
                <a:solidFill>
                  <a:srgbClr val="000000"/>
                </a:solidFill>
                <a:latin typeface="Arial"/>
              </a:rPr>
              <a:t>Can communicate directly with Student Finance England (and other funding bodies) to help resolve funding issues</a:t>
            </a:r>
            <a:endParaRPr b="0" lang="en-GB" sz="175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50" spc="-1" strike="noStrike">
                <a:solidFill>
                  <a:srgbClr val="000000"/>
                </a:solidFill>
                <a:latin typeface="Arial"/>
              </a:rPr>
              <a:t>Administer applications to Leeds Hardship Fund </a:t>
            </a:r>
            <a:br/>
            <a:r>
              <a:rPr b="0" lang="en-GB" sz="1750" spc="-1" strike="noStrike">
                <a:solidFill>
                  <a:srgbClr val="000000"/>
                </a:solidFill>
                <a:latin typeface="Arial"/>
              </a:rPr>
              <a:t>and International Leeds Hardship Fund </a:t>
            </a:r>
            <a:r>
              <a:rPr b="0" lang="en-GB" sz="175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https://students.leeds.ac.uk/fundsandscholarships</a:t>
            </a:r>
            <a:endParaRPr b="0" lang="en-GB" sz="175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50" spc="-1" strike="noStrike">
                <a:solidFill>
                  <a:srgbClr val="000000"/>
                </a:solidFill>
                <a:latin typeface="Arial"/>
              </a:rPr>
              <a:t>You can email to the Student Finance team at </a:t>
            </a:r>
            <a:r>
              <a:rPr b="0" lang="en-GB" sz="175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funding@leeds.ac.uk</a:t>
            </a:r>
            <a:endParaRPr b="0" lang="en-GB" sz="17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9"/>
              </a:spcBef>
            </a:pPr>
            <a:endParaRPr b="0" lang="en-GB" sz="17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9"/>
              </a:spcBef>
            </a:pPr>
            <a:r>
              <a:rPr b="1" lang="en-GB" sz="1750" spc="-1" strike="noStrike">
                <a:solidFill>
                  <a:srgbClr val="000000"/>
                </a:solidFill>
                <a:latin typeface="Arial"/>
              </a:rPr>
              <a:t>Advice in Leeds University Union</a:t>
            </a:r>
            <a:endParaRPr b="0" lang="en-GB" sz="175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50" spc="-1" strike="noStrike">
                <a:solidFill>
                  <a:srgbClr val="000000"/>
                </a:solidFill>
                <a:latin typeface="Arial"/>
              </a:rPr>
              <a:t>Money help, budgeting advice, financial support</a:t>
            </a:r>
            <a:br/>
            <a:r>
              <a:rPr b="0" lang="en-GB" sz="1750" spc="-1" strike="noStrike" u="sng">
                <a:solidFill>
                  <a:srgbClr val="0000ff"/>
                </a:solidFill>
                <a:uFillTx/>
                <a:latin typeface="Arial"/>
                <a:hlinkClick r:id="rId4"/>
              </a:rPr>
              <a:t>luu.org.uk/student-help-support</a:t>
            </a:r>
            <a:endParaRPr b="0" lang="en-GB" sz="17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b="0" lang="en-GB" sz="17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GB" sz="17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br/>
            <a:endParaRPr b="0" lang="en-GB" sz="2000" spc="-1" strike="noStrike">
              <a:latin typeface="Arial"/>
            </a:endParaRPr>
          </a:p>
        </p:txBody>
      </p:sp>
      <p:pic>
        <p:nvPicPr>
          <p:cNvPr id="242" name="Picture 2" descr=""/>
          <p:cNvPicPr/>
          <p:nvPr/>
        </p:nvPicPr>
        <p:blipFill>
          <a:blip r:embed="rId5"/>
          <a:srcRect l="8457" t="0" r="0" b="0"/>
          <a:stretch/>
        </p:blipFill>
        <p:spPr>
          <a:xfrm>
            <a:off x="6247080" y="2489400"/>
            <a:ext cx="2831760" cy="2060280"/>
          </a:xfrm>
          <a:prstGeom prst="rect">
            <a:avLst/>
          </a:prstGeom>
          <a:ln>
            <a:noFill/>
          </a:ln>
        </p:spPr>
      </p:pic>
      <p:pic>
        <p:nvPicPr>
          <p:cNvPr id="243" name="Picture 13" descr=""/>
          <p:cNvPicPr/>
          <p:nvPr/>
        </p:nvPicPr>
        <p:blipFill>
          <a:blip r:embed="rId6"/>
          <a:srcRect l="9415" t="20339" r="19984" b="0"/>
          <a:stretch/>
        </p:blipFill>
        <p:spPr>
          <a:xfrm>
            <a:off x="6265800" y="4679280"/>
            <a:ext cx="2793960" cy="2048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 1"/>
          <p:cNvGrpSpPr/>
          <p:nvPr/>
        </p:nvGrpSpPr>
        <p:grpSpPr>
          <a:xfrm>
            <a:off x="74520" y="74520"/>
            <a:ext cx="8991360" cy="1258560"/>
            <a:chOff x="74520" y="74520"/>
            <a:chExt cx="8991360" cy="1258560"/>
          </a:xfrm>
        </p:grpSpPr>
        <p:sp>
          <p:nvSpPr>
            <p:cNvPr id="245" name="CustomShape 2"/>
            <p:cNvSpPr/>
            <p:nvPr/>
          </p:nvSpPr>
          <p:spPr>
            <a:xfrm>
              <a:off x="74520" y="74520"/>
              <a:ext cx="8991360" cy="1258560"/>
            </a:xfrm>
            <a:prstGeom prst="rect">
              <a:avLst/>
            </a:prstGeom>
            <a:solidFill>
              <a:srgbClr val="0042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46" name="Picture 8" descr=""/>
            <p:cNvPicPr/>
            <p:nvPr/>
          </p:nvPicPr>
          <p:blipFill>
            <a:blip r:embed="rId1"/>
            <a:stretch/>
          </p:blipFill>
          <p:spPr>
            <a:xfrm>
              <a:off x="6510240" y="439920"/>
              <a:ext cx="2274480" cy="64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7" name="CustomShape 3"/>
          <p:cNvSpPr/>
          <p:nvPr/>
        </p:nvSpPr>
        <p:spPr>
          <a:xfrm>
            <a:off x="5796000" y="1504800"/>
            <a:ext cx="316800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8" name="Picture 2" descr=""/>
          <p:cNvPicPr/>
          <p:nvPr/>
        </p:nvPicPr>
        <p:blipFill>
          <a:blip r:embed="rId2"/>
          <a:stretch/>
        </p:blipFill>
        <p:spPr>
          <a:xfrm>
            <a:off x="6956640" y="4081320"/>
            <a:ext cx="2100600" cy="2691720"/>
          </a:xfrm>
          <a:prstGeom prst="rect">
            <a:avLst/>
          </a:prstGeom>
          <a:ln>
            <a:noFill/>
          </a:ln>
        </p:spPr>
      </p:pic>
      <p:sp>
        <p:nvSpPr>
          <p:cNvPr id="249" name="CustomShape 4"/>
          <p:cNvSpPr/>
          <p:nvPr/>
        </p:nvSpPr>
        <p:spPr>
          <a:xfrm>
            <a:off x="222120" y="1434240"/>
            <a:ext cx="87879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Arial"/>
              </a:rPr>
              <a:t>Activities for </a:t>
            </a: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Arial"/>
              </a:rPr>
              <a:t>friendship, wellbeing 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Arial"/>
                <a:ea typeface="Arial"/>
              </a:rPr>
              <a:t>and health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203040" y="2366280"/>
            <a:ext cx="5482440" cy="32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3"/>
              </a:rPr>
              <a:t>Five Ways to Wellbeing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*</a:t>
            </a:r>
            <a:endParaRPr b="0" lang="en-GB" sz="20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Connect</a:t>
            </a:r>
            <a:endParaRPr b="0" lang="en-GB" sz="20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Be active</a:t>
            </a:r>
            <a:endParaRPr b="0" lang="en-GB" sz="20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Take notice (mindfulness)</a:t>
            </a:r>
            <a:endParaRPr b="0" lang="en-GB" sz="20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Keep learning</a:t>
            </a:r>
            <a:endParaRPr b="0" lang="en-GB" sz="20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Arial"/>
              </a:rPr>
              <a:t>Give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GB" sz="12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4"/>
              </a:rPr>
              <a:t>*Five ways to wellbeing report</a:t>
            </a: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Arial"/>
              </a:rPr>
              <a:t> New Economics Foundation</a:t>
            </a:r>
            <a:endParaRPr b="0" lang="en-GB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GB" sz="1200" spc="-1" strike="noStrike">
              <a:latin typeface="Arial"/>
            </a:endParaRPr>
          </a:p>
        </p:txBody>
      </p:sp>
      <p:sp>
        <p:nvSpPr>
          <p:cNvPr id="251" name="CustomShape 6"/>
          <p:cNvSpPr/>
          <p:nvPr/>
        </p:nvSpPr>
        <p:spPr>
          <a:xfrm>
            <a:off x="355680" y="420840"/>
            <a:ext cx="4876560" cy="738000"/>
          </a:xfrm>
          <a:prstGeom prst="rect">
            <a:avLst/>
          </a:prstGeom>
          <a:solidFill>
            <a:srgbClr val="0042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" anchor="b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Support at Leeds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252" name="Picture 6" descr=""/>
          <p:cNvPicPr/>
          <p:nvPr/>
        </p:nvPicPr>
        <p:blipFill>
          <a:blip r:embed="rId5"/>
          <a:stretch/>
        </p:blipFill>
        <p:spPr>
          <a:xfrm>
            <a:off x="6062760" y="1452600"/>
            <a:ext cx="3011400" cy="250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004269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000000"/>
      </a:hlink>
      <a:folHlink>
        <a:srgbClr val="809db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Application>LibreOffice/6.0.7.3$Linux_X86_64 LibreOffice_project/00m0$Build-3</Application>
  <Words>1168</Words>
  <Paragraphs>196</Paragraphs>
  <Company>University of Leeds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2019-05-13T15:25:02Z</dcterms:created>
  <dc:creator>Lucy Ross</dc:creator>
  <dc:description/>
  <dc:language>en-GB</dc:language>
  <cp:lastModifiedBy/>
  <dcterms:modified xsi:type="dcterms:W3CDTF">2020-09-14T15:34:36Z</dcterms:modified>
  <cp:revision>115</cp:revision>
  <dc:subject/>
  <dc:title>Support at Leeds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University of Leeds</vt:lpwstr>
  </property>
  <property fmtid="{D5CDD505-2E9C-101B-9397-08002B2CF9AE}" pid="4" name="ContentTypeId">
    <vt:lpwstr>0x010100E6E0A73BF23260498FB956A3F2857341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16</vt:i4>
  </property>
  <property fmtid="{D5CDD505-2E9C-101B-9397-08002B2CF9AE}" pid="10" name="PresentationFormat">
    <vt:lpwstr>On-screen Show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16</vt:i4>
  </property>
</Properties>
</file>